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59" r:id="rId4"/>
    <p:sldId id="260" r:id="rId5"/>
    <p:sldId id="262" r:id="rId6"/>
    <p:sldId id="263" r:id="rId7"/>
    <p:sldId id="272" r:id="rId8"/>
    <p:sldId id="264" r:id="rId9"/>
    <p:sldId id="275" r:id="rId10"/>
    <p:sldId id="276" r:id="rId11"/>
    <p:sldId id="266" r:id="rId12"/>
    <p:sldId id="267" r:id="rId13"/>
    <p:sldId id="268" r:id="rId14"/>
    <p:sldId id="277" r:id="rId15"/>
    <p:sldId id="278" r:id="rId16"/>
    <p:sldId id="279" r:id="rId17"/>
    <p:sldId id="280" r:id="rId18"/>
    <p:sldId id="296" r:id="rId19"/>
    <p:sldId id="281" r:id="rId20"/>
    <p:sldId id="284" r:id="rId21"/>
    <p:sldId id="283" r:id="rId22"/>
    <p:sldId id="285" r:id="rId23"/>
    <p:sldId id="288" r:id="rId24"/>
    <p:sldId id="290" r:id="rId25"/>
    <p:sldId id="286" r:id="rId26"/>
    <p:sldId id="287" r:id="rId27"/>
    <p:sldId id="291" r:id="rId28"/>
    <p:sldId id="292" r:id="rId29"/>
    <p:sldId id="293" r:id="rId30"/>
    <p:sldId id="294" r:id="rId31"/>
    <p:sldId id="295" r:id="rId32"/>
    <p:sldId id="297" r:id="rId33"/>
    <p:sldId id="298" r:id="rId34"/>
    <p:sldId id="30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273" r:id="rId45"/>
    <p:sldId id="271" r:id="rId46"/>
  </p:sldIdLst>
  <p:sldSz cx="12192000" cy="6858000"/>
  <p:notesSz cx="6858000" cy="9144000"/>
  <p:defaultTextStyle>
    <a:defPPr>
      <a:defRPr lang="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65878-353B-4197-A9CA-4160C94B9182}" type="datetimeFigureOut">
              <a:rPr lang="" smtClean="0"/>
              <a:t>12/10/2020</a:t>
            </a:fld>
            <a:endParaRPr lang="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DF1B9-E5BB-4103-A3E1-E2CA403980C5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23652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967E33B-0932-4A8B-8AB4-9AADD348EBE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2B905FFB-7342-4166-8F1E-9119F3C7EEC8}" type="slidenum">
              <a:rPr lang="en-US" altLang="en-US" sz="1200" smtClean="0">
                <a:latin typeface="+mn-lt" charset="0"/>
                <a:ea typeface="+mn-ea"/>
                <a:cs typeface="+mn-ea" charset="0"/>
              </a:rPr>
              <a:pPr algn="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t>1</a:t>
            </a:fld>
            <a:endParaRPr lang="en-US" altLang="en-US" sz="1200" dirty="0">
              <a:latin typeface="+mn-lt" charset="0"/>
              <a:ea typeface="+mn-ea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540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F3AF1255-3C2E-45C1-95F5-75C841F3C15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10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84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7990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80C1740A-F621-4B63-B164-92EF0F5B7CD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457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793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618592FE-EF04-4946-8AEA-3BEEEC13578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66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1986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970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6293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5345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0328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17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998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18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491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19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086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C0C21A79-9B99-47F1-BDEF-D00ABEBEC2E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61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1036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20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5368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7402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8536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2919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8431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9196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886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27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5269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28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0679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29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56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8BB5259-1D72-4C52-8CB2-E7C9BFC7BA1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D4F823C4-4CE6-4889-AC1F-70C8FA98FE4F}" type="slidenum">
              <a:rPr lang="en-US" altLang="en-US" sz="1200" smtClean="0">
                <a:latin typeface="+mn-lt" charset="0"/>
                <a:ea typeface="+mn-ea"/>
                <a:cs typeface="+mn-ea" charset="0"/>
              </a:rPr>
              <a:pPr algn="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t>3</a:t>
            </a:fld>
            <a:endParaRPr lang="en-US" altLang="en-US" sz="1200" dirty="0">
              <a:latin typeface="+mn-lt" charset="0"/>
              <a:ea typeface="+mn-ea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22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30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6979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4833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0061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6569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7551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58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1785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37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17765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38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2264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39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444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0539AEC5-89D0-4362-A77E-A006B8A8562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024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3089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40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15879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4818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618592FE-EF04-4946-8AEA-3BEEEC13578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66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5924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9A8B3EA0-5A83-470A-B5BE-675B5A73AFB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63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6676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4C0D0E18-BE24-40A5-BC0C-0526F0FC6BD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07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3504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697C4ED-945D-477F-B917-8944B7B6936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48426463-0EB6-4132-A337-DA6EBD142F93}" type="slidenum">
              <a:rPr lang="en-US" altLang="en-US" sz="1200" smtClean="0">
                <a:latin typeface="+mn-lt" charset="0"/>
                <a:ea typeface="+mn-ea"/>
                <a:cs typeface="+mn-ea" charset="0"/>
              </a:rPr>
              <a:pPr algn="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t>45</a:t>
            </a:fld>
            <a:endParaRPr lang="en-US" altLang="en-US" sz="1200" dirty="0">
              <a:latin typeface="+mn-lt" charset="0"/>
              <a:ea typeface="+mn-ea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6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CC82165F-CCC4-458F-9549-5D6E95AA842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433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263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9A8B3EA0-5A83-470A-B5BE-675B5A73AFB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63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601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8593B7-D2E5-457D-8B5B-49860706D23C}" type="slidenum">
              <a:rPr lang="en-US" altLang="en-US" sz="1400" smtClean="0">
                <a:ea typeface="DejaVu Sans" charset="0"/>
              </a:rPr>
              <a:pPr>
                <a:spcBef>
                  <a:spcPct val="0"/>
                </a:spcBef>
              </a:pPr>
              <a:t>7</a:t>
            </a:fld>
            <a:endParaRPr lang="en-US" altLang="en-US" sz="1400" dirty="0">
              <a:ea typeface="DejaVu Sans" charset="0"/>
            </a:endParaRPr>
          </a:p>
        </p:txBody>
      </p:sp>
      <p:sp>
        <p:nvSpPr>
          <p:cNvPr id="122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3993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F3AF1255-3C2E-45C1-95F5-75C841F3C15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8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84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9545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F3AF1255-3C2E-45C1-95F5-75C841F3C15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9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84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507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31084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89210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43114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1291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72889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64148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817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10863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77325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56797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417139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70062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9784" y="282307"/>
            <a:ext cx="8413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1905000"/>
            <a:ext cx="8458200" cy="210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F55CBA8-4968-4440-BAB0-4569A1624266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0510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Continued…</a:t>
            </a:r>
            <a:endParaRPr lang="en-US" altLang="en-US" dirty="0"/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1981200" y="147436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287337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Object-oriented programming approach is chosen as a methodology. </a:t>
            </a:r>
          </a:p>
          <a:p>
            <a:pPr marL="287337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concept of having classes that contains attributes and methods and objects which are representation of those classes.</a:t>
            </a:r>
          </a:p>
          <a:p>
            <a:pPr marL="1587" indent="0"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" indent="0"/>
            <a:endParaRPr lang="en-US" dirty="0"/>
          </a:p>
          <a:p>
            <a:pPr marL="1587" indent="0"/>
            <a:endParaRPr lang="en-US" dirty="0"/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B22DF455-ED8F-43FD-A730-ADBE59FDAFA4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10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73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96BB5E0-117F-4025-92B2-2A795EEB7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A6A6C52-12B4-475E-821D-054B15532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6C874DA-48A6-4044-86C8-55524AE3F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2E008A8-4C1C-4BEC-88A3-B5CF1AF72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A picture containing fruit&#10;&#10;Description automatically generated">
            <a:extLst>
              <a:ext uri="{FF2B5EF4-FFF2-40B4-BE49-F238E27FC236}">
                <a16:creationId xmlns:a16="http://schemas.microsoft.com/office/drawing/2014/main" id="{16C59A6A-543D-463C-8F80-7F1EBBBB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92" y="3092987"/>
            <a:ext cx="2804215" cy="28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57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Tools and Technologies</a:t>
            </a: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3556" name="Text Box 3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A8CF44C3-EB6E-4C5C-9A22-61304890EB92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11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8514E79-FA9B-4549-BB80-91547642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51951"/>
              </p:ext>
            </p:extLst>
          </p:nvPr>
        </p:nvGraphicFramePr>
        <p:xfrm>
          <a:off x="2670641" y="1828801"/>
          <a:ext cx="6850718" cy="3878434"/>
        </p:xfrm>
        <a:graphic>
          <a:graphicData uri="http://schemas.openxmlformats.org/drawingml/2006/table">
            <a:tbl>
              <a:tblPr/>
              <a:tblGrid>
                <a:gridCol w="1869772">
                  <a:extLst>
                    <a:ext uri="{9D8B030D-6E8A-4147-A177-3AD203B41FA5}">
                      <a16:colId xmlns:a16="http://schemas.microsoft.com/office/drawing/2014/main" val="2765930807"/>
                    </a:ext>
                  </a:extLst>
                </a:gridCol>
                <a:gridCol w="1307115">
                  <a:extLst>
                    <a:ext uri="{9D8B030D-6E8A-4147-A177-3AD203B41FA5}">
                      <a16:colId xmlns:a16="http://schemas.microsoft.com/office/drawing/2014/main" val="1098374554"/>
                    </a:ext>
                  </a:extLst>
                </a:gridCol>
                <a:gridCol w="3673831">
                  <a:extLst>
                    <a:ext uri="{9D8B030D-6E8A-4147-A177-3AD203B41FA5}">
                      <a16:colId xmlns:a16="http://schemas.microsoft.com/office/drawing/2014/main" val="2405180773"/>
                    </a:ext>
                  </a:extLst>
                </a:gridCol>
              </a:tblGrid>
              <a:tr h="405841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</a:t>
                      </a:r>
                    </a:p>
                  </a:txBody>
                  <a:tcPr marL="81641" marR="81641" marT="40821" marB="40821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Versions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Rationale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167135"/>
                  </a:ext>
                </a:extLst>
              </a:tr>
              <a:tr h="57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 Studio &amp; Android SDK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 &amp; 26.1.1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Front-end Development of Android Application.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684687"/>
                  </a:ext>
                </a:extLst>
              </a:tr>
              <a:tr h="57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 JDK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12.0.2.0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Back-end Development of Android Application.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97729"/>
                  </a:ext>
                </a:extLst>
              </a:tr>
              <a:tr h="57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Bootstrap4, HTML5, CSS3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front-end Development of Website.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855255"/>
                  </a:ext>
                </a:extLst>
              </a:tr>
              <a:tr h="3752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PHP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4.9.1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Server-side Language. 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175765"/>
                  </a:ext>
                </a:extLst>
              </a:tr>
              <a:tr h="4097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Centralized Database.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50414"/>
                  </a:ext>
                </a:extLst>
              </a:tr>
              <a:tr h="57722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 UML &amp; Visual Paradigm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3.2.2 &amp; 16.1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Creating Diagrams and Charts.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383168"/>
                  </a:ext>
                </a:extLst>
              </a:tr>
              <a:tr h="36763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Studio Code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1.45.0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as Code Editor.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65452"/>
                  </a:ext>
                </a:extLst>
              </a:tr>
            </a:tbl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1548C0B5-CFAA-4904-88D0-68542B4BB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31A035C-68BA-4E78-9548-91BBAAE54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0DA8C49-1FF5-4F77-AAEC-141A7515E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9B361EC-BF00-4E63-B977-E76AC8A9A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</a:t>
            </a:r>
            <a:r>
              <a:rPr lang="en-US" altLang="en-US" sz="4400" u="sng" dirty="0">
                <a:solidFill>
                  <a:srgbClr val="1737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</a:t>
            </a: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8126488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981200" y="186495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users:</a:t>
            </a:r>
          </a:p>
          <a:p>
            <a:pPr marL="458787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will save time and monetary cost spent on reaching and finding trustworthy services to avail.</a:t>
            </a:r>
          </a:p>
          <a:p>
            <a:pPr marL="458787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with the service providers will become faster and authentic.</a:t>
            </a:r>
          </a:p>
          <a:p>
            <a:pPr marL="458787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 of multiple requirements will be easier. These include car, seats in hotel or café etc. </a:t>
            </a:r>
          </a:p>
          <a:p>
            <a:pPr marL="458787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whole, this application will act as ‘one-stop shop’ for the residents of the town where this application is adapted.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F44C4B2F-BA90-4784-8A39-8C24E007C88D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12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04CA13D4-0B4C-44D8-8F5B-032DFDF4E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CEBBA1C-7BF2-4871-972C-ED6E81C63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FD4A670-056D-4A99-A2A4-048C456C3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A4AB399-41AC-4460-8F36-6542E8C9F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6793635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Continued...</a:t>
            </a: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981200" y="181451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lvl="0"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developers:</a:t>
            </a:r>
          </a:p>
          <a:p>
            <a:pPr marL="458787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will award the developers with practical experience of the market.</a:t>
            </a:r>
          </a:p>
          <a:p>
            <a:pPr marL="458787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provide the developers the opportunity to learn and polish their development skills.</a:t>
            </a:r>
          </a:p>
          <a:p>
            <a:pPr marL="458787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business POV, this project has the potential to provide monetary benefit to the developers.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13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6307968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14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A565D06-78E9-4218-8914-559005985E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84" y="2115377"/>
            <a:ext cx="645386" cy="61984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20640B9-FBDB-4024-BED9-21298CFC31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57" y="1564472"/>
            <a:ext cx="773405" cy="773405"/>
          </a:xfrm>
          <a:prstGeom prst="rect">
            <a:avLst/>
          </a:prstGeom>
        </p:spPr>
      </p:pic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662D846-0639-4878-8E07-CD6C766D8F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76" y="2604272"/>
            <a:ext cx="914206" cy="91420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EF46E7D-C1B7-4A51-A948-8C7F50DAC8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594" y="2090542"/>
            <a:ext cx="619283" cy="6192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057500-AB58-4BF4-86C5-796E3B306B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45" y="4236761"/>
            <a:ext cx="819552" cy="819552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F04115C-FBC8-45D4-88BD-CBE88C21DD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47" y="4318117"/>
            <a:ext cx="773405" cy="773405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1FC7D633-797A-470A-9C4F-801AB4C095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457" y="4318117"/>
            <a:ext cx="619283" cy="6192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2AD96C-35C4-4829-B6EC-59E61C923894}"/>
              </a:ext>
            </a:extLst>
          </p:cNvPr>
          <p:cNvCxnSpPr>
            <a:cxnSpLocks/>
          </p:cNvCxnSpPr>
          <p:nvPr/>
        </p:nvCxnSpPr>
        <p:spPr>
          <a:xfrm flipV="1">
            <a:off x="3089334" y="1946246"/>
            <a:ext cx="1558866" cy="450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A963-F6D2-478E-934D-7EA4975AB818}"/>
              </a:ext>
            </a:extLst>
          </p:cNvPr>
          <p:cNvCxnSpPr>
            <a:cxnSpLocks/>
          </p:cNvCxnSpPr>
          <p:nvPr/>
        </p:nvCxnSpPr>
        <p:spPr>
          <a:xfrm>
            <a:off x="3131279" y="2654867"/>
            <a:ext cx="1747673" cy="4327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59DB77-8D3D-4DCD-B877-DC3080F63345}"/>
              </a:ext>
            </a:extLst>
          </p:cNvPr>
          <p:cNvCxnSpPr>
            <a:cxnSpLocks/>
          </p:cNvCxnSpPr>
          <p:nvPr/>
        </p:nvCxnSpPr>
        <p:spPr>
          <a:xfrm flipV="1">
            <a:off x="5510522" y="2480242"/>
            <a:ext cx="1629194" cy="6106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B1BA02-F584-4D36-8D00-EF2D6D9E361D}"/>
              </a:ext>
            </a:extLst>
          </p:cNvPr>
          <p:cNvCxnSpPr>
            <a:cxnSpLocks/>
          </p:cNvCxnSpPr>
          <p:nvPr/>
        </p:nvCxnSpPr>
        <p:spPr>
          <a:xfrm>
            <a:off x="7972803" y="2496388"/>
            <a:ext cx="1060061" cy="6035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6B2962-8BCE-484C-A520-0EFE1099E405}"/>
              </a:ext>
            </a:extLst>
          </p:cNvPr>
          <p:cNvCxnSpPr>
            <a:cxnSpLocks/>
          </p:cNvCxnSpPr>
          <p:nvPr/>
        </p:nvCxnSpPr>
        <p:spPr>
          <a:xfrm flipV="1">
            <a:off x="7975423" y="3722762"/>
            <a:ext cx="1026710" cy="714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AEB729-019D-4499-98E9-9DD1A2D80152}"/>
              </a:ext>
            </a:extLst>
          </p:cNvPr>
          <p:cNvCxnSpPr>
            <a:cxnSpLocks/>
          </p:cNvCxnSpPr>
          <p:nvPr/>
        </p:nvCxnSpPr>
        <p:spPr>
          <a:xfrm>
            <a:off x="5760517" y="4729905"/>
            <a:ext cx="1430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B4D253-AEC6-41B5-8C59-3A1DBB21D606}"/>
              </a:ext>
            </a:extLst>
          </p:cNvPr>
          <p:cNvCxnSpPr>
            <a:cxnSpLocks/>
          </p:cNvCxnSpPr>
          <p:nvPr/>
        </p:nvCxnSpPr>
        <p:spPr>
          <a:xfrm>
            <a:off x="3150787" y="4729905"/>
            <a:ext cx="13878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247F67-DBA8-44C9-916C-32D1A30CD3A9}"/>
              </a:ext>
            </a:extLst>
          </p:cNvPr>
          <p:cNvCxnSpPr>
            <a:cxnSpLocks/>
          </p:cNvCxnSpPr>
          <p:nvPr/>
        </p:nvCxnSpPr>
        <p:spPr>
          <a:xfrm>
            <a:off x="5715740" y="1934426"/>
            <a:ext cx="1423976" cy="344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215D121-3510-41FA-995B-85982BC37B1E}"/>
              </a:ext>
            </a:extLst>
          </p:cNvPr>
          <p:cNvSpPr txBox="1"/>
          <p:nvPr/>
        </p:nvSpPr>
        <p:spPr>
          <a:xfrm>
            <a:off x="2362723" y="2672385"/>
            <a:ext cx="91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BFDA0-D0C5-4133-B84F-813BC03785F1}"/>
              </a:ext>
            </a:extLst>
          </p:cNvPr>
          <p:cNvSpPr txBox="1"/>
          <p:nvPr/>
        </p:nvSpPr>
        <p:spPr>
          <a:xfrm>
            <a:off x="2298876" y="5024037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A8551D-EB41-4510-A747-846A7E956CFA}"/>
              </a:ext>
            </a:extLst>
          </p:cNvPr>
          <p:cNvSpPr txBox="1"/>
          <p:nvPr/>
        </p:nvSpPr>
        <p:spPr>
          <a:xfrm>
            <a:off x="4795457" y="2261549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73C094-F2F2-4448-B70B-85D8A459F396}"/>
              </a:ext>
            </a:extLst>
          </p:cNvPr>
          <p:cNvSpPr txBox="1"/>
          <p:nvPr/>
        </p:nvSpPr>
        <p:spPr>
          <a:xfrm>
            <a:off x="4865286" y="3431898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5FD950-F31F-426A-A210-5BA98172B3F9}"/>
              </a:ext>
            </a:extLst>
          </p:cNvPr>
          <p:cNvSpPr txBox="1"/>
          <p:nvPr/>
        </p:nvSpPr>
        <p:spPr>
          <a:xfrm>
            <a:off x="7249867" y="2660415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D3A253-45F8-45EB-B551-EE9E8CBA9F67}"/>
              </a:ext>
            </a:extLst>
          </p:cNvPr>
          <p:cNvSpPr txBox="1"/>
          <p:nvPr/>
        </p:nvSpPr>
        <p:spPr>
          <a:xfrm>
            <a:off x="7303177" y="5024037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7B25DA-F3F8-4128-BA12-54EDED51F90E}"/>
              </a:ext>
            </a:extLst>
          </p:cNvPr>
          <p:cNvSpPr txBox="1"/>
          <p:nvPr/>
        </p:nvSpPr>
        <p:spPr>
          <a:xfrm>
            <a:off x="4829271" y="5031057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8616492-5A6F-44BB-B20C-49D58787DD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64" y="2925826"/>
            <a:ext cx="914206" cy="9142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104D755-0549-4A40-94C3-EF903357F8F2}"/>
              </a:ext>
            </a:extLst>
          </p:cNvPr>
          <p:cNvSpPr txBox="1"/>
          <p:nvPr/>
        </p:nvSpPr>
        <p:spPr>
          <a:xfrm>
            <a:off x="9169129" y="3772345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3267781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Representation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15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40FD5D-A1EF-4929-BEB3-58BD809C3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14" y="1548636"/>
            <a:ext cx="8082771" cy="446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772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Flow / Representation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16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C90A88F-B46E-45B7-8003-5F3FE51C5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92" y="1453788"/>
            <a:ext cx="6330216" cy="472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58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Continued…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17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FC4132E-BC87-4292-986E-7651085AE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70" y="1358071"/>
            <a:ext cx="6078173" cy="481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582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Login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18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F3F386DB-F054-445D-8EFC-EC4E1FC6D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48" y="1454994"/>
            <a:ext cx="8294306" cy="40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85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Home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19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D298D41-7685-452A-A5CA-ACF4B30C4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61" y="1434416"/>
            <a:ext cx="8327223" cy="41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51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896939"/>
            <a:ext cx="1301750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854200" y="-96838"/>
            <a:ext cx="8229600" cy="1143001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2400" b="1" dirty="0">
                <a:latin typeface="Times New Roman" panose="02020603050405020304" pitchFamily="18" charset="0"/>
              </a:rPr>
              <a:t>Community Service Provider</a:t>
            </a:r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1600200" y="2046289"/>
            <a:ext cx="8763000" cy="439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br>
              <a:rPr lang="en-US" alt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Supervised by: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Sir Muhammad Kamran</a:t>
            </a:r>
          </a:p>
          <a:p>
            <a:pPr algn="ctr" eaLnBrk="1" hangingPunct="1">
              <a:lnSpc>
                <a:spcPct val="100000"/>
              </a:lnSpc>
            </a:pPr>
            <a:endParaRPr lang="en-US" altLang="en-US" sz="2000" u="sng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Group Members: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Ubaid-ur-Rehman ( SP17-BSE-015 ) 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Sheraz Kamran ( SP17-BSE-014 ) 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Usama Anwar Malik ( SP17-BSE-034 ) </a:t>
            </a:r>
          </a:p>
          <a:p>
            <a:pPr algn="ctr" eaLnBrk="1" hangingPunct="1">
              <a:lnSpc>
                <a:spcPct val="100000"/>
              </a:lnSpc>
            </a:pP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Presented on July 9, 2020</a:t>
            </a:r>
          </a:p>
          <a:p>
            <a:pPr algn="ctr" eaLnBrk="1" hangingPunct="1">
              <a:lnSpc>
                <a:spcPct val="100000"/>
              </a:lnSpc>
            </a:pP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Department of Computer Science 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COMSATS University Islamabad,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Attock Campus</a:t>
            </a: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5126" name="Text Box 5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5127" name="Rectangle 6"/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5128" name="Rectangle 7"/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5129" name="Text Box 8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7CC04ED6-FB3C-494A-BD4F-7D696388A4F4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744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Home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20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42E304-E61F-464D-81F2-B0A17C0EC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16" y="1453788"/>
            <a:ext cx="8326368" cy="41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695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Shop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21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C661FED-7305-4E8A-B404-46B5F4DBD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0" y="1431947"/>
            <a:ext cx="8339740" cy="41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61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Shop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22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4A1C2-99AB-4270-A251-C768E72F3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37" y="1426027"/>
            <a:ext cx="8357125" cy="41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843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Reserve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23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CCE344-2A58-4D6B-9D06-7C2630A9A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6" y="1436028"/>
            <a:ext cx="8310823" cy="41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820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Reserve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24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A4185B-3561-46B1-94BE-A24D0B8A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7" y="1442804"/>
            <a:ext cx="8321995" cy="41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76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Hire Service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25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B90F067-29C9-441D-9F9E-F31A1952E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7" y="1434416"/>
            <a:ext cx="8322721" cy="41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2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Hire Service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26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090FAD-40AA-4DE6-B776-7593FBBC6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34" y="1434416"/>
            <a:ext cx="8330117" cy="41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045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Pay Bills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27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AE3117-39C7-4234-92AA-75B282599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7" y="1434416"/>
            <a:ext cx="8317622" cy="41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082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Pay Bills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28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A651D84-E0B3-42ED-B064-BD9B08C42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64" y="1428621"/>
            <a:ext cx="8378768" cy="41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161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Complain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29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DE783A2-05DA-440E-B0A1-907A56A6B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62" y="1431656"/>
            <a:ext cx="8357158" cy="41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104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356" y="256133"/>
            <a:ext cx="905154" cy="8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1981200" y="1426027"/>
            <a:ext cx="7848600" cy="4746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/ Applications 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tools 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Representation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Flow/Representation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7176" name="Rectangle 7"/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7177" name="Text Box 8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7178" name="Text Box 9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7179" name="Text Box 10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37DA8EB9-0575-418F-BFA7-198443900287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776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Complain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30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08CDE0-0BC5-4250-971C-3E0EB6C8E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01" y="1428621"/>
            <a:ext cx="8392100" cy="41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470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Profile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31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F7F5524-DDD9-4842-8AC3-A309C105D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82" y="1450046"/>
            <a:ext cx="8265178" cy="40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51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Android App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32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3EFF3B-E113-4C32-97E8-41E69E6F8A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38" y="1520767"/>
            <a:ext cx="2574022" cy="4576038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DBE58D-756A-4439-A1A7-B6E0C2EC1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649" y="1520763"/>
            <a:ext cx="2574023" cy="4576041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2B17334B-8042-4B7A-A9F2-69D7DD1995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16" y="1520764"/>
            <a:ext cx="2574022" cy="45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597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Android App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33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2EF164-87EE-4E7D-B630-AB64DD3A59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0764"/>
            <a:ext cx="2574023" cy="457604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E77B54-F47C-4612-9C1E-EC82236D2B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02" y="1520761"/>
            <a:ext cx="2574023" cy="4576041"/>
          </a:xfrm>
          <a:prstGeom prst="rect">
            <a:avLst/>
          </a:prstGeom>
        </p:spPr>
      </p:pic>
      <p:pic>
        <p:nvPicPr>
          <p:cNvPr id="15" name="Picture 14" descr="Timeline&#10;&#10;Description automatically generated">
            <a:extLst>
              <a:ext uri="{FF2B5EF4-FFF2-40B4-BE49-F238E27FC236}">
                <a16:creationId xmlns:a16="http://schemas.microsoft.com/office/drawing/2014/main" id="{CBFC09BC-440F-4971-A514-9E050239D1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63" y="1520758"/>
            <a:ext cx="2574024" cy="457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391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Android App (3)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34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B292E43-9602-4CC2-ACB2-FA8559E212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684" y="1520758"/>
            <a:ext cx="2574024" cy="457604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302182-1047-47C2-ACD9-EBEE389743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88" y="1520758"/>
            <a:ext cx="2574024" cy="4576043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42D8C0-B1EE-438E-B6ED-EA4E39206D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52" y="1520757"/>
            <a:ext cx="2577103" cy="45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397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Login (Web Portal)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35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44D8CA-E2DB-4B01-83CE-B169CA066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6" y="1470566"/>
            <a:ext cx="8290420" cy="403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700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User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36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7725B32-9F1A-47DE-B8ED-158ECAF7B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13" y="1487344"/>
            <a:ext cx="8268733" cy="37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546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Shop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37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905837B-F778-414C-ACB0-0C198A8DD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64" y="1431484"/>
            <a:ext cx="8329554" cy="40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076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Booking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38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62599D-4802-431C-9267-4460723E6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65" y="1448622"/>
            <a:ext cx="8295906" cy="40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983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Service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39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6FD014-A870-440B-B629-35160711F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43" y="1453787"/>
            <a:ext cx="8315067" cy="40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166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981200" y="1646236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marL="2873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 Provider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cross platform (Android + Website) application customized for town to provide online services.</a:t>
            </a:r>
          </a:p>
          <a:p>
            <a:pPr marL="2873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becoming a trend for rich business groups to build housing societies as a business. </a:t>
            </a:r>
          </a:p>
          <a:p>
            <a:pPr marL="2873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compete with other businesses, it is required to catch customers by providing services in unique, computerized and better ways.</a:t>
            </a:r>
          </a:p>
          <a:p>
            <a:pPr marL="2873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such community/society, their exist an opportunity for a computerized system which leads to ultimate ease and satisfaction of residents of community.</a:t>
            </a:r>
          </a:p>
          <a:p>
            <a:pPr marL="2873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due to day by day increasing need, developing such system is promising as profitable business.</a:t>
            </a:r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972A9233-69D8-487C-B617-DA62CB38FFFD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922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3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D986350-FDAF-485E-A50A-9B2E13924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8E3FA13-57BC-4053-9790-88DB56F6C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05045E6-3B3F-4949-BBBE-6AE9BB571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7CB333D-E73B-4EA2-815A-08BBED61F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374933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Billing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40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CD949C8-63FC-41BE-88D5-EED50032C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09" y="1462177"/>
            <a:ext cx="8306331" cy="40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924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Complain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41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0630FB1-B6AB-4066-A404-FD06AB79B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16" y="1422714"/>
            <a:ext cx="8411361" cy="41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252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810108" y="18288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lvl="0" algn="just">
              <a:lnSpc>
                <a:spcPct val="150000"/>
              </a:lnSpc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Community Service Provider is a cross platform full fledge application that provide daily life services and service management services under a single platform. Some of these services include online shopping, booking, service hiring, paying bills etc. It is targeted towards Communities and towns and saves a lot of time and cost of its users. Advanced and latest tools and technologies are adopted to design and develop the project of such sale as well as a lot of effort and passion. The system is tested continuously to make it a reliable and quality product.  The aim is to provide convenience to the users and managers alike in their daily life affairs and businesses, respectively. </a:t>
            </a:r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F44C4B2F-BA90-4784-8A39-8C24E007C88D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42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04CA13D4-0B4C-44D8-8F5B-032DFDF4E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CEBBA1C-7BF2-4871-972C-ED6E81C63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FD4A670-056D-4A99-A2A4-048C456C3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A4AB399-41AC-4460-8F36-6542E8C9F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209157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981200" y="2103439"/>
            <a:ext cx="8229600" cy="488979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marL="287337" indent="-285750" algn="just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modify and introduce new features in the system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7337" indent="-285750" algn="just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it available on all OS platforms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7337" indent="-285750" algn="just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introduce digitalized solutions for other problems tackled traditionally in a community.</a:t>
            </a:r>
          </a:p>
          <a:p>
            <a:pPr marL="1587" indent="0">
              <a:lnSpc>
                <a:spcPct val="200000"/>
              </a:lnSpc>
              <a:buClr>
                <a:srgbClr val="000000"/>
              </a:buClr>
              <a:buSzPct val="100000"/>
              <a:defRPr/>
            </a:pPr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F356D81C-AB96-4B21-8212-3A9EEF4D9D7B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43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6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9EDE132B-BF16-4CAB-A94C-3A85D9C09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47383AC-074C-4137-B2A5-C60ABD522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D4A5A5C-DB38-43B8-BF5D-59BBE714B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21C9B128-152E-4750-A23C-1F662E7C2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767437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554038"/>
            <a:ext cx="8229600" cy="11430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9700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29702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1C04C2EA-AD8E-4438-AA7B-6EB635AE03B6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44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59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A4E3460-8370-4DDD-8F63-3AB216E84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F7130AA-4329-4C94-A025-451C303B4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D528A19-662A-417F-A9BB-67858849B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2F393F-3888-4EC8-AE72-EDC2BA249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4C0D5BFF-6963-4737-A0CA-B541A2DFB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47" y="1883684"/>
            <a:ext cx="7267106" cy="172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51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578" y="280359"/>
            <a:ext cx="924391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33796" name="Rectangle 3"/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2400"/>
            <a:ext cx="33337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48000"/>
            <a:ext cx="1728788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9" name="Text Box 6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33800" name="Text Box 7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33801" name="Text Box 8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672D34D3-562E-4FB5-8226-4DFC27392C02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45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6406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/ Applications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3C0323AB-67A5-45EB-9A3A-EB8B3E890C2E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5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019300" y="2057399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marL="3444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services we combined in our application are customized for a town.</a:t>
            </a:r>
          </a:p>
          <a:p>
            <a:pPr marL="3444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services resemble, in functionalities, some applications that are used for the same purposes and are stand-alone.</a:t>
            </a:r>
          </a:p>
          <a:p>
            <a:pPr marL="3444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applications and websites, that are in function, are;</a:t>
            </a:r>
          </a:p>
          <a:p>
            <a:pPr marL="915987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Amazon: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online Shopping. [1]</a:t>
            </a:r>
          </a:p>
          <a:p>
            <a:pPr marL="915987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Pakistan Citizen Portal: For putting online complaints. [2]</a:t>
            </a:r>
          </a:p>
          <a:p>
            <a:pPr marL="915987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BookItNow.pk: For online ticket booking. [3].</a:t>
            </a: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981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68FF971-E2E3-409E-9831-E67E710BE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F48E80F-668B-4FFF-BBEB-62CDD387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97B2A23-29BB-479C-9A2F-FEBD69139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0929C5D-8BD9-4BAC-AC62-DBD7AB68F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735065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981200" y="1828801"/>
            <a:ext cx="8229600" cy="488979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marL="287337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that facilitate online booking, shopping, billing, buying and selling etc makes life easier.</a:t>
            </a:r>
          </a:p>
          <a:p>
            <a:pPr marL="287337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applications mostly act as stand-alone applications which require interaction to multiple interfaces.</a:t>
            </a:r>
          </a:p>
          <a:p>
            <a:pPr marL="287337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results in  problems for users, mostly for those that are unable to keep-up with the technology, to cope with multiple applications as well as their interfaces.</a:t>
            </a:r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F356D81C-AB96-4B21-8212-3A9EEF4D9D7B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6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6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9EDE132B-BF16-4CAB-A94C-3A85D9C09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47383AC-074C-4137-B2A5-C60ABD522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D4A5A5C-DB38-43B8-BF5D-59BBE714B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21C9B128-152E-4750-A23C-1F662E7C2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727258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Continued...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019300" y="2012950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marL="1587" indent="0">
              <a:lnSpc>
                <a:spcPct val="200000"/>
              </a:lnSpc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problems, that users face more often, include;</a:t>
            </a:r>
          </a:p>
          <a:p>
            <a:pPr marL="287337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in/out for separate applications.</a:t>
            </a:r>
          </a:p>
          <a:p>
            <a:pPr marL="287337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UIs to interact with different application.</a:t>
            </a:r>
          </a:p>
          <a:p>
            <a:pPr marL="287337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to solve such problems and satisfy the users needs, it is necessary to have a single application enabling the user to fulfil daily tasks efficiently and with ease.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8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8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8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8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1200" dirty="0">
                <a:solidFill>
                  <a:srgbClr val="8B8B8B"/>
                </a:solidFill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8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8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fld id="{A4C6923A-EB43-42D9-B5BF-44B0CB8DAF9C}" type="slidenum">
              <a:rPr lang="en-US" altLang="en-US" sz="1200">
                <a:solidFill>
                  <a:srgbClr val="8B8B8B"/>
                </a:solidFill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t>7</a:t>
            </a:fld>
            <a:endParaRPr lang="en-US" altLang="en-US" sz="1200" dirty="0">
              <a:solidFill>
                <a:srgbClr val="8B8B8B"/>
              </a:solidFill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56BA978A-A0D2-4AA8-A319-11A24842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41D0A04-F12E-4760-BF38-6FCD5CD12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2DBF936-4618-4332-92C9-8999D15B8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38A5D44-11B9-4680-9E76-CF5F08522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5363128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1981200" y="147436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reservation.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Availing (renting) vehicles. 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 a meal or fast food online.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hiring of services of the town.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of bills.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unnecessary cost and time spent on going to market.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development of efficiently working software.</a:t>
            </a:r>
          </a:p>
          <a:p>
            <a:pPr marL="344487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Availing the Business opportunity.</a:t>
            </a:r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B22DF455-ED8F-43FD-A730-ADBE59FDAFA4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8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73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96BB5E0-117F-4025-92B2-2A795EEB7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A6A6C52-12B4-475E-821D-054B15532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6C874DA-48A6-4044-86C8-55524AE3F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2E008A8-4C1C-4BEC-88A3-B5CF1AF72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7095929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altLang="en-US" dirty="0"/>
              <a:t> </a:t>
            </a:r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1981200" y="147436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project, following SDLC Model and methodology is selected,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would be using Incremental model for this project.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incremental model is a continuous module development software development life-cycle model in which the requirements comes as is and its development starts without waiting for other requirements to complete.</a:t>
            </a:r>
          </a:p>
          <a:p>
            <a:pPr marL="1587" indent="0"/>
            <a:endParaRPr lang="en-US" dirty="0"/>
          </a:p>
          <a:p>
            <a:pPr marL="1587" indent="0"/>
            <a:endParaRPr lang="en-US" dirty="0"/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9/7/2020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Mid-term Presentation</a:t>
            </a: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B22DF455-ED8F-43FD-A730-ADBE59FDAFA4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9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73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96BB5E0-117F-4025-92B2-2A795EEB7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A6A6C52-12B4-475E-821D-054B15532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6C874DA-48A6-4044-86C8-55524AE3F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2E008A8-4C1C-4BEC-88A3-B5CF1AF72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74253E-7CD1-4126-80F6-3422FE20DC7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59" y="3737347"/>
            <a:ext cx="3627482" cy="25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338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1396</Words>
  <Application>Microsoft Office PowerPoint</Application>
  <PresentationFormat>Widescreen</PresentationFormat>
  <Paragraphs>412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Community Service Provider</vt:lpstr>
      <vt:lpstr>Outline</vt:lpstr>
      <vt:lpstr>Introduction   </vt:lpstr>
      <vt:lpstr>Related Work / Applications</vt:lpstr>
      <vt:lpstr>Problem Statement</vt:lpstr>
      <vt:lpstr>Continued...</vt:lpstr>
      <vt:lpstr>Objectives </vt:lpstr>
      <vt:lpstr>Methodology </vt:lpstr>
      <vt:lpstr>Continued…</vt:lpstr>
      <vt:lpstr>Modern Tools and Technologies</vt:lpstr>
      <vt:lpstr>Benefits </vt:lpstr>
      <vt:lpstr>Continued...</vt:lpstr>
      <vt:lpstr>System Architecture</vt:lpstr>
      <vt:lpstr>Data Representation</vt:lpstr>
      <vt:lpstr>Process Flow / Representation</vt:lpstr>
      <vt:lpstr>Continued…</vt:lpstr>
      <vt:lpstr>System Interfaces: Login</vt:lpstr>
      <vt:lpstr>System Interfaces: Home</vt:lpstr>
      <vt:lpstr>System Interfaces: Home (2)</vt:lpstr>
      <vt:lpstr>System Interfaces: Shop</vt:lpstr>
      <vt:lpstr>System Interfaces: Shop (2)</vt:lpstr>
      <vt:lpstr>System Interfaces: Reserve</vt:lpstr>
      <vt:lpstr>System Interfaces: Reserve (2)</vt:lpstr>
      <vt:lpstr>System Interfaces: Hire Service</vt:lpstr>
      <vt:lpstr>System Interfaces: Hire Service (2)</vt:lpstr>
      <vt:lpstr>System Interfaces: Pay Bills</vt:lpstr>
      <vt:lpstr>System Interfaces: Pay Bills (2)</vt:lpstr>
      <vt:lpstr>System Interfaces: Complain</vt:lpstr>
      <vt:lpstr>System Interfaces: Complain (2)</vt:lpstr>
      <vt:lpstr>System Interfaces: Profile</vt:lpstr>
      <vt:lpstr>System Interfaces: Android App</vt:lpstr>
      <vt:lpstr>System Interfaces: Android App (2)</vt:lpstr>
      <vt:lpstr>System Interfaces: Android App (3)</vt:lpstr>
      <vt:lpstr>System Interfaces: Login (Web Portal)</vt:lpstr>
      <vt:lpstr>Home: User Manager</vt:lpstr>
      <vt:lpstr>Home: Shop Manager</vt:lpstr>
      <vt:lpstr>Home: Booking Manager</vt:lpstr>
      <vt:lpstr>Home: Service Manager</vt:lpstr>
      <vt:lpstr>Home: Billing Manager</vt:lpstr>
      <vt:lpstr>Home: Complain Manager</vt:lpstr>
      <vt:lpstr>Conclusion </vt:lpstr>
      <vt:lpstr>Future Work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Sheraz Kamran</dc:creator>
  <cp:lastModifiedBy>Sheraz Kamran</cp:lastModifiedBy>
  <cp:revision>34</cp:revision>
  <dcterms:created xsi:type="dcterms:W3CDTF">2019-11-15T01:53:28Z</dcterms:created>
  <dcterms:modified xsi:type="dcterms:W3CDTF">2020-12-09T19:19:12Z</dcterms:modified>
</cp:coreProperties>
</file>